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6" r:id="rId1"/>
  </p:sldMasterIdLst>
  <p:notesMasterIdLst>
    <p:notesMasterId r:id="rId7"/>
  </p:notesMasterIdLst>
  <p:handoutMasterIdLst>
    <p:handoutMasterId r:id="rId8"/>
  </p:handoutMasterIdLst>
  <p:sldIdLst>
    <p:sldId id="339" r:id="rId2"/>
    <p:sldId id="331" r:id="rId3"/>
    <p:sldId id="337" r:id="rId4"/>
    <p:sldId id="327" r:id="rId5"/>
    <p:sldId id="340" r:id="rId6"/>
  </p:sldIdLst>
  <p:sldSz cx="9144000" cy="6858000" type="screen4x3"/>
  <p:notesSz cx="6888163" cy="100187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FFFF00"/>
    <a:srgbClr val="CCFF99"/>
    <a:srgbClr val="CCFF33"/>
    <a:srgbClr val="66CCFF"/>
    <a:srgbClr val="FFCC66"/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47" autoAdjust="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88" y="-90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7149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874713"/>
            <a:ext cx="4681538" cy="3509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078" y="4760265"/>
            <a:ext cx="5050007" cy="4226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0" tIns="45723" rIns="93080" bIns="45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93180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12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512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dt" sz="quarter" idx="4294967295"/>
          </p:nvPr>
        </p:nvSpPr>
        <p:spPr bwMode="auto">
          <a:xfrm>
            <a:off x="3901159" y="0"/>
            <a:ext cx="2985362" cy="50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17" tIns="46858" rIns="93717" bIns="46858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1449" indent="-29286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1461" indent="-234292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0045" indent="-234292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08629" indent="-234292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77214" indent="-2342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45798" indent="-2342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14382" indent="-2342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82966" indent="-2342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9AD5600-516F-44DF-86FD-05FAB2CB933B}" type="datetime1">
              <a:rPr lang="de-DE" altLang="de-DE"/>
              <a:pPr/>
              <a:t>27.11.2019</a:t>
            </a:fld>
            <a:endParaRPr lang="de-DE" altLang="de-DE"/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901159" y="9515676"/>
            <a:ext cx="2985362" cy="501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717" tIns="46858" rIns="93717" bIns="46858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61449" indent="-292865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71461" indent="-234292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40045" indent="-234292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108629" indent="-234292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77214" indent="-2342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3045798" indent="-2342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514382" indent="-2342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982966" indent="-234292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25D0BBF-24B8-41EC-A3DF-132283436313}" type="slidenum">
              <a:rPr lang="de-DE" altLang="de-DE"/>
              <a:pPr/>
              <a:t>3</a:t>
            </a:fld>
            <a:endParaRPr lang="de-DE" altLang="de-DE"/>
          </a:p>
        </p:txBody>
      </p:sp>
      <p:sp>
        <p:nvSpPr>
          <p:cNvPr id="245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de-DE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de-DE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de-DE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de-DE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A496E3-8418-4368-9D4B-6EABA338C382}" type="datetime1">
              <a:rPr lang="de-DE" altLang="de-DE" smtClean="0"/>
              <a:t>27.11.2019</a:t>
            </a:fld>
            <a:endParaRPr lang="de-DE" altLang="de-D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01AA8-155D-42E7-B671-9504B33E47A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63642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6729B4-C334-4301-A4C3-93752377EA55}" type="datetime1">
              <a:rPr lang="de-DE" altLang="de-DE" smtClean="0"/>
              <a:t>27.11.2019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0E0573-C8C5-49CC-900C-5DC51758477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529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04B6D21-C068-4C32-BEAE-15C291225648}" type="datetime1">
              <a:rPr lang="de-DE" altLang="de-DE" smtClean="0"/>
              <a:t>27.11.2019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09FF4-5DF6-4651-84F6-3E5FC0EAD4E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7556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A6A6E2F5-AFEF-4914-8663-8EC6A21DE777}" type="datetime1">
              <a:rPr lang="de-DE" altLang="de-DE" smtClean="0"/>
              <a:t>27.11.2019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E1709CE-E303-462D-90C3-E227A0A7591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0754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de-DE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de-DE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de-DE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de-DE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2E7850-0697-4EBF-8729-C56507C4AD67}" type="datetime1">
              <a:rPr lang="de-DE" altLang="de-DE" smtClean="0"/>
              <a:t>27.11.2019</a:t>
            </a:fld>
            <a:endParaRPr lang="de-DE" altLang="de-DE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A66B5E-E7D2-402F-AE68-8FE0D373088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95015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4A561CDE-2D59-47E8-A0D8-037597E65902}" type="datetime1">
              <a:rPr lang="de-DE" altLang="de-DE" smtClean="0"/>
              <a:t>27.11.2019</a:t>
            </a:fld>
            <a:endParaRPr lang="de-DE" alt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65DF025D-D2CD-49EB-BC2F-E35230CE49A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16922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373BF0-C072-44F0-8E39-CAD3BF54EBB9}" type="datetime1">
              <a:rPr lang="de-DE" altLang="de-DE" smtClean="0"/>
              <a:t>27.11.2019</a:t>
            </a:fld>
            <a:endParaRPr lang="de-DE" alt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3F9F2C-0806-4646-BF90-D4099C3C136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9821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CD9E2EE-38BA-426A-93A8-FCF597E06470}" type="datetime1">
              <a:rPr lang="de-DE" altLang="de-DE" smtClean="0"/>
              <a:t>27.11.2019</a:t>
            </a:fld>
            <a:endParaRPr lang="de-DE" alt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BAAAC-790C-48CE-BBA4-052B87F252F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70882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140C70-C97D-4123-8977-4C5D71E555DB}" type="datetime1">
              <a:rPr lang="de-DE" altLang="de-DE" smtClean="0"/>
              <a:t>27.11.2019</a:t>
            </a:fld>
            <a:endParaRPr lang="de-DE" altLang="de-D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688E4-5D4E-43F8-AC09-60A47113ABF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75000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2EBF1BC-623C-483B-985C-A91931FCC87A}" type="datetime1">
              <a:rPr lang="de-DE" altLang="de-DE" smtClean="0"/>
              <a:t>27.11.2019</a:t>
            </a:fld>
            <a:endParaRPr lang="de-DE" alt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5705C-DE49-4A5B-A314-CFB241101BB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5936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de-DE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de-DE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de-DE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de-DE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E9CC67-9221-4980-B2D1-D6420F977F2E}" type="datetime1">
              <a:rPr lang="de-DE" altLang="de-DE" smtClean="0"/>
              <a:t>27.11.2019</a:t>
            </a:fld>
            <a:endParaRPr lang="de-DE" altLang="de-DE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17ECB-1774-4EF5-87CF-8F0E7794FDE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43037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de-DE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de-DE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de-DE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/>
            <a:endParaRPr lang="en-US" altLang="de-DE">
              <a:solidFill>
                <a:srgbClr val="FFFFFF"/>
              </a:solidFill>
              <a:latin typeface="Trebuchet MS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en-US" altLang="de-DE" smtClean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en-US" altLang="de-D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>
                <a:solidFill>
                  <a:srgbClr val="7F7F7F"/>
                </a:solidFill>
              </a:defRPr>
            </a:lvl1pPr>
          </a:lstStyle>
          <a:p>
            <a:fld id="{B24F73AD-015C-4346-8AC7-E21B9AF0E4A5}" type="datetime1">
              <a:rPr lang="de-DE" altLang="de-DE" smtClean="0"/>
              <a:t>27.11.2019</a:t>
            </a:fld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 b="1">
                <a:solidFill>
                  <a:srgbClr val="7F7F7F"/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7F7F7F"/>
                </a:solidFill>
              </a:defRPr>
            </a:lvl1pPr>
          </a:lstStyle>
          <a:p>
            <a:fld id="{87CEC34D-C293-446B-BC3E-87234370DB06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61" r:id="rId2"/>
    <p:sldLayoutId id="2147483870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71" r:id="rId9"/>
    <p:sldLayoutId id="2147483867" r:id="rId10"/>
    <p:sldLayoutId id="2147483868" r:id="rId11"/>
  </p:sldLayoutIdLst>
  <p:timing>
    <p:tnLst>
      <p:par>
        <p:cTn id="1" dur="indefinite" restart="never" nodeType="tmRoot"/>
      </p:par>
    </p:tnLst>
  </p:timing>
  <p:hf hdr="0" ftr="0"/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Excel-Arbeitsblatt.xlsx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ext Box 3074"/>
          <p:cNvSpPr txBox="1">
            <a:spLocks noChangeArrowheads="1"/>
          </p:cNvSpPr>
          <p:nvPr/>
        </p:nvSpPr>
        <p:spPr bwMode="auto">
          <a:xfrm>
            <a:off x="685800" y="1385888"/>
            <a:ext cx="457200" cy="5472112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rgbClr val="5E765E"/>
              </a:gs>
            </a:gsLst>
            <a:lin ang="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090600" prstMaterial="legacyMatte">
            <a:bevelT w="13500" h="13500" prst="angle"/>
            <a:bevelB w="13500" h="13500" prst="angle"/>
            <a:extrusionClr>
              <a:srgbClr val="CCFFCC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260000"/>
              </a:lnSpc>
              <a:spcBef>
                <a:spcPct val="50000"/>
              </a:spcBef>
              <a:buFontTx/>
              <a:buNone/>
            </a:pPr>
            <a:r>
              <a:rPr lang="de-DE" altLang="de-DE" sz="1600" b="1">
                <a:latin typeface="Arial" pitchFamily="34" charset="0"/>
              </a:rPr>
              <a:t>10</a:t>
            </a:r>
          </a:p>
          <a:p>
            <a:pPr algn="ctr" eaLnBrk="1" hangingPunct="1">
              <a:lnSpc>
                <a:spcPct val="260000"/>
              </a:lnSpc>
              <a:spcBef>
                <a:spcPct val="50000"/>
              </a:spcBef>
              <a:buFontTx/>
              <a:buNone/>
            </a:pPr>
            <a:r>
              <a:rPr lang="de-DE" altLang="de-DE" sz="1600" b="1">
                <a:latin typeface="Arial" pitchFamily="34" charset="0"/>
              </a:rPr>
              <a:t>9</a:t>
            </a:r>
          </a:p>
          <a:p>
            <a:pPr algn="ctr" eaLnBrk="1" hangingPunct="1">
              <a:lnSpc>
                <a:spcPct val="260000"/>
              </a:lnSpc>
              <a:spcBef>
                <a:spcPct val="50000"/>
              </a:spcBef>
              <a:buFontTx/>
              <a:buNone/>
            </a:pPr>
            <a:r>
              <a:rPr lang="de-DE" altLang="de-DE" sz="1600" b="1">
                <a:latin typeface="Arial" pitchFamily="34" charset="0"/>
              </a:rPr>
              <a:t>8</a:t>
            </a:r>
          </a:p>
          <a:p>
            <a:pPr algn="ctr" eaLnBrk="1" hangingPunct="1">
              <a:lnSpc>
                <a:spcPct val="260000"/>
              </a:lnSpc>
              <a:spcBef>
                <a:spcPct val="50000"/>
              </a:spcBef>
              <a:buFontTx/>
              <a:buNone/>
            </a:pPr>
            <a:r>
              <a:rPr lang="de-DE" altLang="de-DE" sz="1600" b="1">
                <a:latin typeface="Arial" pitchFamily="34" charset="0"/>
              </a:rPr>
              <a:t>7</a:t>
            </a:r>
          </a:p>
          <a:p>
            <a:pPr algn="ctr" eaLnBrk="1" hangingPunct="1">
              <a:lnSpc>
                <a:spcPct val="190000"/>
              </a:lnSpc>
              <a:spcBef>
                <a:spcPct val="50000"/>
              </a:spcBef>
              <a:buFontTx/>
              <a:buNone/>
            </a:pPr>
            <a:r>
              <a:rPr lang="de-DE" altLang="de-DE" sz="1600" b="1">
                <a:latin typeface="Arial" pitchFamily="34" charset="0"/>
              </a:rPr>
              <a:t>6</a:t>
            </a:r>
          </a:p>
          <a:p>
            <a:pPr algn="ctr" eaLnBrk="1" hangingPunct="1">
              <a:lnSpc>
                <a:spcPct val="190000"/>
              </a:lnSpc>
              <a:spcBef>
                <a:spcPct val="50000"/>
              </a:spcBef>
              <a:buFontTx/>
              <a:buNone/>
            </a:pPr>
            <a:r>
              <a:rPr lang="de-DE" altLang="de-DE" sz="1600" b="1">
                <a:latin typeface="Arial" pitchFamily="34" charset="0"/>
              </a:rPr>
              <a:t>5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de-DE" altLang="de-DE" sz="1600" b="1">
                <a:latin typeface="Arial" pitchFamily="34" charset="0"/>
              </a:rPr>
              <a:t>4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de-DE" altLang="de-DE" sz="1600" b="1">
                <a:latin typeface="Arial" pitchFamily="34" charset="0"/>
              </a:rPr>
              <a:t>3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de-DE" altLang="de-DE" sz="1600" b="1">
                <a:latin typeface="Arial" pitchFamily="34" charset="0"/>
              </a:rPr>
              <a:t>2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de-DE" altLang="de-DE" sz="1600" b="1">
                <a:latin typeface="Arial" pitchFamily="34" charset="0"/>
              </a:rPr>
              <a:t>1</a:t>
            </a:r>
            <a:endParaRPr lang="de-DE" altLang="de-DE" sz="1600"/>
          </a:p>
        </p:txBody>
      </p:sp>
      <p:sp>
        <p:nvSpPr>
          <p:cNvPr id="117763" name="Text Box 3075"/>
          <p:cNvSpPr txBox="1">
            <a:spLocks noChangeArrowheads="1"/>
          </p:cNvSpPr>
          <p:nvPr/>
        </p:nvSpPr>
        <p:spPr bwMode="auto">
          <a:xfrm>
            <a:off x="1143000" y="5715000"/>
            <a:ext cx="7162800" cy="11430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100000">
                <a:srgbClr val="185E76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33C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001F7A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20000"/>
              </a:lnSpc>
              <a:spcBef>
                <a:spcPct val="50000"/>
              </a:spcBef>
              <a:buFontTx/>
              <a:buNone/>
            </a:pPr>
            <a:endParaRPr lang="de-DE" altLang="de-DE" sz="3600" b="1">
              <a:solidFill>
                <a:srgbClr val="FF3300"/>
              </a:solidFill>
            </a:endParaRP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de-DE" altLang="de-DE" sz="3600" b="1">
                <a:latin typeface="Arial" pitchFamily="34" charset="0"/>
              </a:rPr>
              <a:t>Grundschule</a:t>
            </a:r>
            <a:endParaRPr lang="de-DE" altLang="de-DE" sz="3600">
              <a:latin typeface="Arial" pitchFamily="34" charset="0"/>
            </a:endParaRPr>
          </a:p>
        </p:txBody>
      </p:sp>
      <p:sp>
        <p:nvSpPr>
          <p:cNvPr id="117764" name="Text Box 3076"/>
          <p:cNvSpPr txBox="1">
            <a:spLocks noChangeArrowheads="1"/>
          </p:cNvSpPr>
          <p:nvPr/>
        </p:nvSpPr>
        <p:spPr bwMode="auto">
          <a:xfrm>
            <a:off x="1149350" y="4724400"/>
            <a:ext cx="7162800" cy="9906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rgbClr val="FFDF5E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1801800" prstMaterial="legacyMatte">
            <a:bevelT w="13500" h="13500" prst="angle"/>
            <a:bevelB w="13500" h="13500" prst="angle"/>
            <a:extrusionClr>
              <a:srgbClr val="FFCC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25000"/>
              </a:lnSpc>
              <a:spcBef>
                <a:spcPct val="50000"/>
              </a:spcBef>
              <a:buFontTx/>
              <a:buNone/>
            </a:pPr>
            <a:r>
              <a:rPr lang="de-DE" altLang="de-DE" sz="2000" b="1">
                <a:latin typeface="Tahoma" pitchFamily="34" charset="0"/>
              </a:rPr>
              <a:t>RS </a:t>
            </a:r>
            <a:r>
              <a:rPr lang="de-DE" altLang="de-DE" sz="2000" b="1">
                <a:latin typeface="Tahoma" pitchFamily="34" charset="0"/>
                <a:sym typeface="Symbol" pitchFamily="18" charset="2"/>
              </a:rPr>
              <a:t>    </a:t>
            </a:r>
            <a:r>
              <a:rPr lang="de-DE" altLang="de-DE" sz="2000" b="1">
                <a:latin typeface="Tahoma" pitchFamily="34" charset="0"/>
              </a:rPr>
              <a:t>Pflichtfächer – vertiefte Allgemeinbildung</a:t>
            </a:r>
            <a:endParaRPr lang="de-DE" altLang="de-DE" sz="1600" b="1">
              <a:latin typeface="Tahoma" pitchFamily="34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de-DE" altLang="de-DE" sz="1600" b="1">
                <a:latin typeface="Tahoma" pitchFamily="34" charset="0"/>
              </a:rPr>
              <a:t>Rel, D, M, E, G, Ek, Bio, Sp, musische Bildung</a:t>
            </a:r>
            <a:endParaRPr lang="de-DE" altLang="de-DE" sz="2400">
              <a:latin typeface="Tahoma" pitchFamily="34" charset="0"/>
            </a:endParaRPr>
          </a:p>
        </p:txBody>
      </p:sp>
      <p:sp>
        <p:nvSpPr>
          <p:cNvPr id="117765" name="Text Box 3077"/>
          <p:cNvSpPr txBox="1">
            <a:spLocks noChangeArrowheads="1"/>
          </p:cNvSpPr>
          <p:nvPr/>
        </p:nvSpPr>
        <p:spPr bwMode="auto">
          <a:xfrm>
            <a:off x="4356100" y="1236663"/>
            <a:ext cx="1619250" cy="32385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17766" name="Text Box 3078"/>
          <p:cNvSpPr txBox="1">
            <a:spLocks noChangeArrowheads="1"/>
          </p:cNvSpPr>
          <p:nvPr/>
        </p:nvSpPr>
        <p:spPr bwMode="auto">
          <a:xfrm>
            <a:off x="4356100" y="2209800"/>
            <a:ext cx="161925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de-DE" altLang="de-DE" sz="1400" b="1">
                <a:solidFill>
                  <a:srgbClr val="0000FF"/>
                </a:solidFill>
                <a:latin typeface="Tahoma" pitchFamily="34" charset="0"/>
              </a:rPr>
              <a:t>wirtschaftlich/</a:t>
            </a:r>
            <a:br>
              <a:rPr lang="de-DE" altLang="de-DE" sz="1400" b="1">
                <a:solidFill>
                  <a:srgbClr val="0000FF"/>
                </a:solidFill>
                <a:latin typeface="Tahoma" pitchFamily="34" charset="0"/>
              </a:rPr>
            </a:br>
            <a:r>
              <a:rPr lang="de-DE" altLang="de-DE" sz="1400" b="1">
                <a:solidFill>
                  <a:srgbClr val="0000FF"/>
                </a:solidFill>
                <a:latin typeface="Tahoma" pitchFamily="34" charset="0"/>
              </a:rPr>
              <a:t>kaufmännisch</a:t>
            </a:r>
            <a:endParaRPr lang="de-DE" altLang="de-DE" sz="2400"/>
          </a:p>
        </p:txBody>
      </p:sp>
      <p:sp>
        <p:nvSpPr>
          <p:cNvPr id="117767" name="Text Box 3079"/>
          <p:cNvSpPr txBox="1">
            <a:spLocks noChangeArrowheads="1"/>
          </p:cNvSpPr>
          <p:nvPr/>
        </p:nvSpPr>
        <p:spPr bwMode="auto">
          <a:xfrm>
            <a:off x="4356100" y="2840038"/>
            <a:ext cx="1619250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500" b="1">
                <a:solidFill>
                  <a:srgbClr val="FF0000"/>
                </a:solidFill>
                <a:latin typeface="Arial" pitchFamily="34" charset="0"/>
              </a:rPr>
              <a:t>Prüfungsfächer</a:t>
            </a:r>
            <a:endParaRPr lang="de-DE" altLang="de-DE" sz="1600" b="1">
              <a:solidFill>
                <a:srgbClr val="FF0000"/>
              </a:solidFill>
            </a:endParaRPr>
          </a:p>
          <a:p>
            <a:pPr algn="ctr"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de-DE" altLang="de-DE" sz="1600">
                <a:solidFill>
                  <a:srgbClr val="FF0000"/>
                </a:solidFill>
                <a:latin typeface="Arial" pitchFamily="34" charset="0"/>
              </a:rPr>
              <a:t>D, M, E,</a:t>
            </a:r>
            <a:r>
              <a:rPr lang="de-DE" altLang="de-DE" sz="1600">
                <a:solidFill>
                  <a:srgbClr val="FF0066"/>
                </a:solidFill>
                <a:latin typeface="Arial" pitchFamily="34" charset="0"/>
              </a:rPr>
              <a:t> </a:t>
            </a:r>
            <a:r>
              <a:rPr lang="de-DE" altLang="de-DE" sz="1600">
                <a:solidFill>
                  <a:srgbClr val="000099"/>
                </a:solidFill>
                <a:latin typeface="Arial" pitchFamily="34" charset="0"/>
              </a:rPr>
              <a:t>BwR</a:t>
            </a:r>
            <a:endParaRPr lang="de-DE" altLang="de-DE" sz="1600">
              <a:solidFill>
                <a:srgbClr val="000099"/>
              </a:solidFill>
            </a:endParaRPr>
          </a:p>
        </p:txBody>
      </p:sp>
      <p:sp>
        <p:nvSpPr>
          <p:cNvPr id="117768" name="Text Box 3080"/>
          <p:cNvSpPr txBox="1">
            <a:spLocks noChangeArrowheads="1"/>
          </p:cNvSpPr>
          <p:nvPr/>
        </p:nvSpPr>
        <p:spPr bwMode="auto">
          <a:xfrm>
            <a:off x="4356100" y="3500438"/>
            <a:ext cx="161925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600" b="1">
                <a:latin typeface="Arial" pitchFamily="34" charset="0"/>
              </a:rPr>
              <a:t>Profilfächer</a:t>
            </a:r>
            <a:endParaRPr lang="de-DE" altLang="de-DE" sz="1600">
              <a:latin typeface="Arial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de-DE" altLang="de-DE" sz="1600">
                <a:latin typeface="Arial" pitchFamily="34" charset="0"/>
              </a:rPr>
              <a:t>BwR, WiR, IT</a:t>
            </a:r>
          </a:p>
          <a:p>
            <a:pPr algn="ctr" eaLnBrk="1" hangingPunct="1">
              <a:lnSpc>
                <a:spcPct val="75000"/>
              </a:lnSpc>
              <a:spcBef>
                <a:spcPct val="0"/>
              </a:spcBef>
              <a:buFontTx/>
              <a:buNone/>
            </a:pPr>
            <a:endParaRPr lang="de-DE" altLang="de-DE" sz="1600">
              <a:latin typeface="Arial" pitchFamily="34" charset="0"/>
            </a:endParaRPr>
          </a:p>
        </p:txBody>
      </p:sp>
      <p:sp>
        <p:nvSpPr>
          <p:cNvPr id="117769" name="Text Box 3081"/>
          <p:cNvSpPr txBox="1">
            <a:spLocks noChangeArrowheads="1"/>
          </p:cNvSpPr>
          <p:nvPr/>
        </p:nvSpPr>
        <p:spPr bwMode="auto">
          <a:xfrm>
            <a:off x="4356100" y="1528763"/>
            <a:ext cx="1619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de-DE" altLang="de-DE" sz="1600" b="1">
                <a:solidFill>
                  <a:srgbClr val="0000FF"/>
                </a:solidFill>
                <a:latin typeface="Tahoma" pitchFamily="34" charset="0"/>
              </a:rPr>
              <a:t>Wahlpflicht-</a:t>
            </a:r>
          </a:p>
          <a:p>
            <a:pPr algn="ctr"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de-DE" altLang="de-DE" sz="1600" b="1">
                <a:solidFill>
                  <a:srgbClr val="0000FF"/>
                </a:solidFill>
                <a:latin typeface="Tahoma" pitchFamily="34" charset="0"/>
              </a:rPr>
              <a:t>fächergruppe</a:t>
            </a:r>
          </a:p>
          <a:p>
            <a:pPr algn="ctr"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de-DE" altLang="de-DE" sz="1600" b="1">
                <a:solidFill>
                  <a:srgbClr val="0000FF"/>
                </a:solidFill>
                <a:latin typeface="Tahoma" pitchFamily="34" charset="0"/>
              </a:rPr>
              <a:t>II</a:t>
            </a:r>
            <a:endParaRPr lang="de-DE" altLang="de-DE" sz="1500" b="1">
              <a:latin typeface="Tahoma" pitchFamily="34" charset="0"/>
            </a:endParaRPr>
          </a:p>
        </p:txBody>
      </p:sp>
      <p:sp>
        <p:nvSpPr>
          <p:cNvPr id="117770" name="Text Box 3082"/>
          <p:cNvSpPr txBox="1">
            <a:spLocks noChangeArrowheads="1"/>
          </p:cNvSpPr>
          <p:nvPr/>
        </p:nvSpPr>
        <p:spPr bwMode="auto">
          <a:xfrm>
            <a:off x="2124075" y="1220788"/>
            <a:ext cx="1619250" cy="3238500"/>
          </a:xfrm>
          <a:prstGeom prst="rect">
            <a:avLst/>
          </a:prstGeom>
          <a:gradFill rotWithShape="0">
            <a:gsLst>
              <a:gs pos="0">
                <a:srgbClr val="FFCC00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CC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17771" name="Text Box 3083"/>
          <p:cNvSpPr txBox="1">
            <a:spLocks noChangeArrowheads="1"/>
          </p:cNvSpPr>
          <p:nvPr/>
        </p:nvSpPr>
        <p:spPr bwMode="auto">
          <a:xfrm>
            <a:off x="2101850" y="2262188"/>
            <a:ext cx="161925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de-DE" altLang="de-DE" sz="1400" b="1">
                <a:solidFill>
                  <a:srgbClr val="0000FF"/>
                </a:solidFill>
                <a:latin typeface="Tahoma" pitchFamily="34" charset="0"/>
              </a:rPr>
              <a:t>mathematisch-naturwissen-schaftlich</a:t>
            </a:r>
            <a:endParaRPr lang="de-DE" altLang="de-DE" sz="2400">
              <a:solidFill>
                <a:schemeClr val="accent2"/>
              </a:solidFill>
            </a:endParaRPr>
          </a:p>
        </p:txBody>
      </p:sp>
      <p:sp>
        <p:nvSpPr>
          <p:cNvPr id="117772" name="Text Box 3084"/>
          <p:cNvSpPr txBox="1">
            <a:spLocks noChangeArrowheads="1"/>
          </p:cNvSpPr>
          <p:nvPr/>
        </p:nvSpPr>
        <p:spPr bwMode="auto">
          <a:xfrm>
            <a:off x="2100263" y="2905125"/>
            <a:ext cx="1619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500" b="1">
                <a:solidFill>
                  <a:srgbClr val="FF0000"/>
                </a:solidFill>
                <a:latin typeface="Arial" pitchFamily="34" charset="0"/>
              </a:rPr>
              <a:t>Prüfungsfächer</a:t>
            </a:r>
            <a:endParaRPr lang="de-DE" altLang="de-DE" sz="1600">
              <a:solidFill>
                <a:srgbClr val="FF0000"/>
              </a:solidFill>
            </a:endParaRPr>
          </a:p>
          <a:p>
            <a:pPr algn="ctr"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de-DE" altLang="de-DE" sz="1600">
                <a:solidFill>
                  <a:srgbClr val="FF0000"/>
                </a:solidFill>
                <a:latin typeface="Arial" pitchFamily="34" charset="0"/>
              </a:rPr>
              <a:t>D, M, E</a:t>
            </a:r>
            <a:r>
              <a:rPr lang="de-DE" altLang="de-DE" sz="1600">
                <a:solidFill>
                  <a:srgbClr val="FF0066"/>
                </a:solidFill>
                <a:latin typeface="Arial" pitchFamily="34" charset="0"/>
              </a:rPr>
              <a:t>, </a:t>
            </a:r>
            <a:r>
              <a:rPr lang="de-DE" altLang="de-DE" sz="1600">
                <a:solidFill>
                  <a:srgbClr val="000099"/>
                </a:solidFill>
                <a:latin typeface="Arial" pitchFamily="34" charset="0"/>
              </a:rPr>
              <a:t>Ph</a:t>
            </a:r>
            <a:endParaRPr lang="de-DE" altLang="de-DE" sz="1600">
              <a:solidFill>
                <a:srgbClr val="000099"/>
              </a:solidFill>
            </a:endParaRPr>
          </a:p>
        </p:txBody>
      </p:sp>
      <p:sp>
        <p:nvSpPr>
          <p:cNvPr id="117773" name="Text Box 3085"/>
          <p:cNvSpPr txBox="1">
            <a:spLocks noChangeArrowheads="1"/>
          </p:cNvSpPr>
          <p:nvPr/>
        </p:nvSpPr>
        <p:spPr bwMode="auto">
          <a:xfrm>
            <a:off x="2100263" y="3544888"/>
            <a:ext cx="161925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600" b="1">
                <a:latin typeface="Arial" pitchFamily="34" charset="0"/>
              </a:rPr>
              <a:t>Profilfächer</a:t>
            </a:r>
            <a:endParaRPr lang="de-DE" altLang="de-DE" sz="1600">
              <a:latin typeface="Arial" pitchFamily="34" charset="0"/>
            </a:endParaRPr>
          </a:p>
          <a:p>
            <a:pPr algn="ctr"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de-DE" altLang="de-DE" sz="1600">
                <a:latin typeface="Arial" pitchFamily="34" charset="0"/>
              </a:rPr>
              <a:t>M verstärkt, Ph, Ch, IT</a:t>
            </a:r>
          </a:p>
        </p:txBody>
      </p:sp>
      <p:sp>
        <p:nvSpPr>
          <p:cNvPr id="117774" name="Text Box 3086"/>
          <p:cNvSpPr txBox="1">
            <a:spLocks noChangeArrowheads="1"/>
          </p:cNvSpPr>
          <p:nvPr/>
        </p:nvSpPr>
        <p:spPr bwMode="auto">
          <a:xfrm>
            <a:off x="2100263" y="1581150"/>
            <a:ext cx="1619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de-DE" altLang="de-DE" sz="1600" b="1">
                <a:solidFill>
                  <a:srgbClr val="0000FF"/>
                </a:solidFill>
                <a:latin typeface="Tahoma" pitchFamily="34" charset="0"/>
              </a:rPr>
              <a:t>Wahlpflicht-</a:t>
            </a:r>
          </a:p>
          <a:p>
            <a:pPr algn="ctr"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de-DE" altLang="de-DE" sz="1600" b="1">
                <a:solidFill>
                  <a:srgbClr val="0000FF"/>
                </a:solidFill>
                <a:latin typeface="Tahoma" pitchFamily="34" charset="0"/>
              </a:rPr>
              <a:t>fächergruppe</a:t>
            </a:r>
          </a:p>
          <a:p>
            <a:pPr algn="ctr"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de-DE" altLang="de-DE" sz="1600" b="1">
                <a:solidFill>
                  <a:srgbClr val="0000FF"/>
                </a:solidFill>
                <a:latin typeface="Tahoma" pitchFamily="34" charset="0"/>
              </a:rPr>
              <a:t>I</a:t>
            </a:r>
            <a:endParaRPr lang="de-DE" altLang="de-DE" sz="1600" b="1">
              <a:latin typeface="Tahoma" pitchFamily="34" charset="0"/>
            </a:endParaRPr>
          </a:p>
        </p:txBody>
      </p:sp>
      <p:sp>
        <p:nvSpPr>
          <p:cNvPr id="117775" name="Text Box 3087"/>
          <p:cNvSpPr txBox="1">
            <a:spLocks noChangeArrowheads="1"/>
          </p:cNvSpPr>
          <p:nvPr/>
        </p:nvSpPr>
        <p:spPr bwMode="auto">
          <a:xfrm>
            <a:off x="6635750" y="1236663"/>
            <a:ext cx="1619250" cy="3238500"/>
          </a:xfrm>
          <a:prstGeom prst="rect">
            <a:avLst/>
          </a:prstGeom>
          <a:gradFill rotWithShape="0">
            <a:gsLst>
              <a:gs pos="0">
                <a:srgbClr val="CCFFCC"/>
              </a:gs>
              <a:gs pos="100000">
                <a:schemeClr val="bg1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CCFFCC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flatTx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de-DE" altLang="de-DE" sz="2400"/>
          </a:p>
        </p:txBody>
      </p:sp>
      <p:sp>
        <p:nvSpPr>
          <p:cNvPr id="117776" name="Text Box 3088"/>
          <p:cNvSpPr txBox="1">
            <a:spLocks noChangeArrowheads="1"/>
          </p:cNvSpPr>
          <p:nvPr/>
        </p:nvSpPr>
        <p:spPr bwMode="auto">
          <a:xfrm>
            <a:off x="6651625" y="2209800"/>
            <a:ext cx="1690688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r>
              <a:rPr lang="de-DE" altLang="de-DE" sz="1400" b="1">
                <a:solidFill>
                  <a:srgbClr val="0000FF"/>
                </a:solidFill>
                <a:latin typeface="Tahoma" pitchFamily="34" charset="0"/>
              </a:rPr>
              <a:t>fremdsprachlich (Französisch)</a:t>
            </a:r>
            <a:endParaRPr lang="de-DE" altLang="de-DE" sz="2400"/>
          </a:p>
        </p:txBody>
      </p:sp>
      <p:sp>
        <p:nvSpPr>
          <p:cNvPr id="117777" name="Text Box 3089"/>
          <p:cNvSpPr txBox="1">
            <a:spLocks noChangeArrowheads="1"/>
          </p:cNvSpPr>
          <p:nvPr/>
        </p:nvSpPr>
        <p:spPr bwMode="auto">
          <a:xfrm>
            <a:off x="6635750" y="2847975"/>
            <a:ext cx="16192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500" b="1">
                <a:solidFill>
                  <a:srgbClr val="FF0000"/>
                </a:solidFill>
                <a:latin typeface="Arial" pitchFamily="34" charset="0"/>
              </a:rPr>
              <a:t>Prüfungsfächer</a:t>
            </a:r>
            <a:endParaRPr lang="de-DE" altLang="de-DE" sz="1600">
              <a:solidFill>
                <a:srgbClr val="FF0000"/>
              </a:solidFill>
            </a:endParaRPr>
          </a:p>
          <a:p>
            <a:pPr algn="ctr"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de-DE" altLang="de-DE" sz="1600">
                <a:solidFill>
                  <a:srgbClr val="FF0000"/>
                </a:solidFill>
                <a:latin typeface="Arial" pitchFamily="34" charset="0"/>
              </a:rPr>
              <a:t>D, M, E</a:t>
            </a:r>
            <a:r>
              <a:rPr lang="de-DE" altLang="de-DE" sz="1600">
                <a:solidFill>
                  <a:srgbClr val="FF0066"/>
                </a:solidFill>
                <a:latin typeface="Arial" pitchFamily="34" charset="0"/>
              </a:rPr>
              <a:t>, </a:t>
            </a:r>
            <a:r>
              <a:rPr lang="de-DE" altLang="de-DE" sz="1600">
                <a:solidFill>
                  <a:srgbClr val="000099"/>
                </a:solidFill>
                <a:latin typeface="Arial" pitchFamily="34" charset="0"/>
              </a:rPr>
              <a:t>F</a:t>
            </a:r>
            <a:endParaRPr lang="de-DE" altLang="de-DE" sz="1600">
              <a:solidFill>
                <a:srgbClr val="000099"/>
              </a:solidFill>
            </a:endParaRPr>
          </a:p>
        </p:txBody>
      </p:sp>
      <p:sp>
        <p:nvSpPr>
          <p:cNvPr id="117778" name="Text Box 3090"/>
          <p:cNvSpPr txBox="1">
            <a:spLocks noChangeArrowheads="1"/>
          </p:cNvSpPr>
          <p:nvPr/>
        </p:nvSpPr>
        <p:spPr bwMode="auto">
          <a:xfrm>
            <a:off x="6723063" y="3500438"/>
            <a:ext cx="161925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1600" b="1">
                <a:latin typeface="Arial" pitchFamily="34" charset="0"/>
              </a:rPr>
              <a:t>Profilfächer</a:t>
            </a:r>
          </a:p>
          <a:p>
            <a:pPr algn="ctr" eaLnBrk="1" hangingPunct="1">
              <a:lnSpc>
                <a:spcPct val="80000"/>
              </a:lnSpc>
              <a:spcBef>
                <a:spcPct val="25000"/>
              </a:spcBef>
              <a:buFontTx/>
              <a:buNone/>
            </a:pPr>
            <a:r>
              <a:rPr lang="de-DE" altLang="de-DE" sz="1600">
                <a:latin typeface="Arial" pitchFamily="34" charset="0"/>
              </a:rPr>
              <a:t>F, BwR, IT</a:t>
            </a:r>
            <a:endParaRPr lang="de-DE" altLang="de-DE" sz="1600"/>
          </a:p>
        </p:txBody>
      </p:sp>
      <p:sp>
        <p:nvSpPr>
          <p:cNvPr id="117779" name="Text Box 3091"/>
          <p:cNvSpPr txBox="1">
            <a:spLocks noChangeArrowheads="1"/>
          </p:cNvSpPr>
          <p:nvPr/>
        </p:nvSpPr>
        <p:spPr bwMode="auto">
          <a:xfrm>
            <a:off x="6672263" y="1528763"/>
            <a:ext cx="16192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75000"/>
              </a:lnSpc>
              <a:spcBef>
                <a:spcPct val="50000"/>
              </a:spcBef>
              <a:buFontTx/>
              <a:buNone/>
            </a:pPr>
            <a:r>
              <a:rPr lang="de-DE" altLang="de-DE" sz="1600" b="1">
                <a:solidFill>
                  <a:srgbClr val="0000FF"/>
                </a:solidFill>
                <a:latin typeface="Tahoma" pitchFamily="34" charset="0"/>
              </a:rPr>
              <a:t>Wahlpflicht-</a:t>
            </a:r>
          </a:p>
          <a:p>
            <a:pPr algn="ctr"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de-DE" altLang="de-DE" sz="1600" b="1">
                <a:solidFill>
                  <a:srgbClr val="0000FF"/>
                </a:solidFill>
                <a:latin typeface="Tahoma" pitchFamily="34" charset="0"/>
              </a:rPr>
              <a:t>fächergruppe</a:t>
            </a:r>
          </a:p>
          <a:p>
            <a:pPr algn="ctr" eaLnBrk="1" hangingPunct="1">
              <a:lnSpc>
                <a:spcPct val="75000"/>
              </a:lnSpc>
              <a:spcBef>
                <a:spcPct val="25000"/>
              </a:spcBef>
              <a:buFontTx/>
              <a:buNone/>
            </a:pPr>
            <a:r>
              <a:rPr lang="de-DE" altLang="de-DE" sz="1600" b="1">
                <a:solidFill>
                  <a:srgbClr val="0000FF"/>
                </a:solidFill>
                <a:latin typeface="Tahoma" pitchFamily="34" charset="0"/>
              </a:rPr>
              <a:t>III a</a:t>
            </a:r>
            <a:endParaRPr lang="de-DE" altLang="de-DE" sz="1600" b="1">
              <a:latin typeface="Tahoma" pitchFamily="34" charset="0"/>
            </a:endParaRPr>
          </a:p>
        </p:txBody>
      </p:sp>
      <p:sp>
        <p:nvSpPr>
          <p:cNvPr id="117781" name="Text Box 3093"/>
          <p:cNvSpPr txBox="1">
            <a:spLocks noChangeArrowheads="1"/>
          </p:cNvSpPr>
          <p:nvPr/>
        </p:nvSpPr>
        <p:spPr bwMode="auto">
          <a:xfrm>
            <a:off x="7016750" y="2209800"/>
            <a:ext cx="161925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  <a:buFontTx/>
              <a:buNone/>
            </a:pPr>
            <a:endParaRPr lang="de-DE" altLang="de-DE" sz="2400">
              <a:solidFill>
                <a:srgbClr val="0000FF"/>
              </a:solidFill>
            </a:endParaRPr>
          </a:p>
        </p:txBody>
      </p:sp>
      <p:sp>
        <p:nvSpPr>
          <p:cNvPr id="117785" name="Text Box 3097"/>
          <p:cNvSpPr txBox="1">
            <a:spLocks noChangeArrowheads="1"/>
          </p:cNvSpPr>
          <p:nvPr/>
        </p:nvSpPr>
        <p:spPr bwMode="auto">
          <a:xfrm>
            <a:off x="1538288" y="904875"/>
            <a:ext cx="7150100" cy="4826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50000">
                <a:srgbClr val="FFFFFF"/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de-DE" altLang="de-DE" sz="3200">
                <a:solidFill>
                  <a:srgbClr val="FF0000"/>
                </a:solidFill>
                <a:latin typeface="Tahoma" pitchFamily="34" charset="0"/>
              </a:rPr>
              <a:t>Realschulabschluss</a:t>
            </a:r>
            <a:endParaRPr lang="de-DE" altLang="de-DE" sz="40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7786" name="Text Box 3098"/>
          <p:cNvSpPr txBox="1">
            <a:spLocks noChangeArrowheads="1"/>
          </p:cNvSpPr>
          <p:nvPr/>
        </p:nvSpPr>
        <p:spPr bwMode="auto">
          <a:xfrm>
            <a:off x="1533525" y="260350"/>
            <a:ext cx="7150100" cy="641350"/>
          </a:xfrm>
          <a:prstGeom prst="rect">
            <a:avLst/>
          </a:prstGeom>
          <a:gradFill rotWithShape="0">
            <a:gsLst>
              <a:gs pos="0">
                <a:srgbClr val="FF990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76200">
                <a:solidFill>
                  <a:srgbClr val="FF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de-DE" altLang="de-DE" sz="3600" b="1">
                <a:latin typeface="Tahoma" pitchFamily="34" charset="0"/>
              </a:rPr>
              <a:t>Sechsstufige Realschule R6</a:t>
            </a:r>
            <a:endParaRPr lang="de-DE" altLang="de-DE" sz="2400"/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CDA5-CC3C-4126-8FA0-9419A4271DFC}" type="datetime1">
              <a:rPr lang="de-DE" altLang="de-DE" smtClean="0"/>
              <a:t>27.11.2019</a:t>
            </a:fld>
            <a:endParaRPr lang="de-DE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88E4-5D4E-43F8-AC09-60A47113ABFF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9075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75"/>
                                        <p:tgtEl>
                                          <p:spTgt spid="1177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575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75"/>
                                        <p:tgtEl>
                                          <p:spTgt spid="1177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65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75"/>
                                        <p:tgtEl>
                                          <p:spTgt spid="1177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725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75"/>
                                        <p:tgtEl>
                                          <p:spTgt spid="1177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8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75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875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75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75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3025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75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1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75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175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75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25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75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5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75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" fill="hold"/>
                                        <p:tgtEl>
                                          <p:spTgt spid="117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7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3" dur="500"/>
                                        <p:tgtEl>
                                          <p:spTgt spid="117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17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7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8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6" dur="500"/>
                                        <p:tgtEl>
                                          <p:spTgt spid="117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98" dur="500"/>
                                        <p:tgtEl>
                                          <p:spTgt spid="117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117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4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177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1" dur="500"/>
                                        <p:tgtEl>
                                          <p:spTgt spid="117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17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3" dur="500"/>
                                        <p:tgtEl>
                                          <p:spTgt spid="117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7" dur="500"/>
                                        <p:tgtEl>
                                          <p:spTgt spid="117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29" presetID="4" presetClass="entr" presetSubtype="16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1" dur="500"/>
                                        <p:tgtEl>
                                          <p:spTgt spid="117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3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177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0" dur="500"/>
                                        <p:tgtEl>
                                          <p:spTgt spid="117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177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2" grpId="0" build="p" animBg="1" autoUpdateAnimBg="0" rev="1" advAuto="0"/>
      <p:bldP spid="117763" grpId="0" animBg="1" autoUpdateAnimBg="0"/>
      <p:bldP spid="117764" grpId="0" animBg="1" autoUpdateAnimBg="0"/>
      <p:bldP spid="117765" grpId="0" animBg="1" autoUpdateAnimBg="0"/>
      <p:bldP spid="117766" grpId="0" autoUpdateAnimBg="0"/>
      <p:bldP spid="117767" grpId="0" autoUpdateAnimBg="0"/>
      <p:bldP spid="117768" grpId="0" autoUpdateAnimBg="0"/>
      <p:bldP spid="117769" grpId="0" autoUpdateAnimBg="0"/>
      <p:bldP spid="117770" grpId="0" animBg="1" autoUpdateAnimBg="0"/>
      <p:bldP spid="117771" grpId="0" autoUpdateAnimBg="0"/>
      <p:bldP spid="117772" grpId="0" autoUpdateAnimBg="0"/>
      <p:bldP spid="117773" grpId="0" autoUpdateAnimBg="0"/>
      <p:bldP spid="117774" grpId="0" autoUpdateAnimBg="0"/>
      <p:bldP spid="117775" grpId="0" animBg="1" autoUpdateAnimBg="0"/>
      <p:bldP spid="117776" grpId="0" autoUpdateAnimBg="0"/>
      <p:bldP spid="117777" grpId="0" autoUpdateAnimBg="0"/>
      <p:bldP spid="117778" grpId="0" autoUpdateAnimBg="0"/>
      <p:bldP spid="117779" grpId="0" autoUpdateAnimBg="0"/>
      <p:bldP spid="117781" grpId="0" autoUpdateAnimBg="0"/>
      <p:bldP spid="117785" grpId="0" animBg="1" autoUpdateAnimBg="0"/>
      <p:bldP spid="11778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1762125" y="3067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762125" y="261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1757363" y="9191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de-DE" altLang="de-DE"/>
          </a:p>
        </p:txBody>
      </p:sp>
      <p:pic>
        <p:nvPicPr>
          <p:cNvPr id="12" name="Grafik 11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850" y="247650"/>
            <a:ext cx="1835150" cy="54768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3" name="Grafik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271463"/>
            <a:ext cx="3419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4894610"/>
              </p:ext>
            </p:extLst>
          </p:nvPr>
        </p:nvGraphicFramePr>
        <p:xfrm>
          <a:off x="1979613" y="1066800"/>
          <a:ext cx="5124450" cy="454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08" name="Arbeitsblatt" r:id="rId6" imgW="5124422" imgH="4543357" progId="Excel.Sheet.12">
                  <p:embed/>
                </p:oleObj>
              </mc:Choice>
              <mc:Fallback>
                <p:oleObj name="Arbeitsblatt" r:id="rId6" imgW="5124422" imgH="454335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979613" y="1066800"/>
                        <a:ext cx="5124450" cy="4543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AA704-6A71-49A1-A6E2-37955B560557}" type="datetime1">
              <a:rPr lang="de-DE" altLang="de-DE" smtClean="0"/>
              <a:t>27.11.2019</a:t>
            </a:fld>
            <a:endParaRPr lang="de-DE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AAAC-790C-48CE-BBA4-052B87F252F9}" type="slidenum">
              <a:rPr lang="de-DE" altLang="de-DE" smtClean="0"/>
              <a:pPr/>
              <a:t>2</a:t>
            </a:fld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395536" y="2703513"/>
            <a:ext cx="3024336" cy="3370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altLang="de-DE" b="1" dirty="0">
                <a:cs typeface="Arial" pitchFamily="34" charset="0"/>
              </a:rPr>
              <a:t>Englisch</a:t>
            </a:r>
          </a:p>
          <a:p>
            <a:pPr>
              <a:lnSpc>
                <a:spcPct val="150000"/>
              </a:lnSpc>
            </a:pPr>
            <a:endParaRPr lang="de-DE" altLang="de-DE" sz="800" b="1" dirty="0" smtClean="0"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altLang="de-DE" sz="1600" b="1" dirty="0" smtClean="0">
                <a:cs typeface="Arial" pitchFamily="34" charset="0"/>
              </a:rPr>
              <a:t>Abschlussprüfung </a:t>
            </a:r>
            <a:r>
              <a:rPr lang="de-DE" altLang="de-DE" sz="1600" b="1" dirty="0">
                <a:cs typeface="Arial" pitchFamily="34" charset="0"/>
              </a:rPr>
              <a:t>Niveau B1+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de-DE" altLang="de-DE" b="1" dirty="0">
                <a:cs typeface="Arial" pitchFamily="34" charset="0"/>
              </a:rPr>
              <a:t> </a:t>
            </a:r>
            <a:r>
              <a:rPr lang="de-DE" altLang="de-DE" sz="1600" b="1" dirty="0">
                <a:cs typeface="Arial" pitchFamily="34" charset="0"/>
              </a:rPr>
              <a:t>Sprechfertigkeitsprüfung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de-DE" altLang="de-DE" dirty="0">
                <a:cs typeface="Arial" pitchFamily="34" charset="0"/>
              </a:rPr>
              <a:t> </a:t>
            </a:r>
            <a:r>
              <a:rPr lang="de-DE" altLang="de-DE" sz="1600" b="1" dirty="0" smtClean="0">
                <a:cs typeface="Arial" pitchFamily="34" charset="0"/>
              </a:rPr>
              <a:t>Hörverständnistest</a:t>
            </a:r>
            <a:endParaRPr lang="de-DE" altLang="de-DE" sz="1600" b="1" dirty="0"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•"/>
            </a:pPr>
            <a:r>
              <a:rPr lang="de-DE" altLang="de-DE" dirty="0">
                <a:cs typeface="Arial" pitchFamily="34" charset="0"/>
              </a:rPr>
              <a:t> </a:t>
            </a:r>
            <a:r>
              <a:rPr lang="de-DE" altLang="de-DE" sz="1600" b="1" dirty="0" smtClean="0">
                <a:cs typeface="Arial" pitchFamily="34" charset="0"/>
              </a:rPr>
              <a:t>Schriftliche </a:t>
            </a:r>
            <a:r>
              <a:rPr lang="de-DE" altLang="de-DE" sz="1600" b="1" dirty="0">
                <a:cs typeface="Arial" pitchFamily="34" charset="0"/>
              </a:rPr>
              <a:t>Prüfung</a:t>
            </a:r>
          </a:p>
          <a:p>
            <a:pPr>
              <a:buFontTx/>
              <a:buChar char="•"/>
            </a:pPr>
            <a:endParaRPr lang="de-DE" altLang="de-DE" sz="1400" b="1" dirty="0">
              <a:cs typeface="Arial" pitchFamily="34" charset="0"/>
            </a:endParaRPr>
          </a:p>
          <a:p>
            <a:r>
              <a:rPr lang="de-DE" altLang="de-DE" b="1" dirty="0">
                <a:cs typeface="Arial" pitchFamily="34" charset="0"/>
              </a:rPr>
              <a:t>Cambridge Examen (PET)</a:t>
            </a:r>
          </a:p>
          <a:p>
            <a:endParaRPr lang="de-DE" altLang="de-DE" sz="1000" b="1" dirty="0">
              <a:solidFill>
                <a:schemeClr val="bg2"/>
              </a:solidFill>
              <a:cs typeface="Arial" pitchFamily="34" charset="0"/>
            </a:endParaRPr>
          </a:p>
          <a:p>
            <a:endParaRPr lang="de-DE" altLang="de-DE" sz="1200" b="1" dirty="0">
              <a:solidFill>
                <a:schemeClr val="bg2"/>
              </a:solidFill>
              <a:cs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627784" y="806797"/>
            <a:ext cx="4073525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altLang="de-DE" sz="2400" dirty="0">
                <a:cs typeface="Arial" pitchFamily="34" charset="0"/>
              </a:rPr>
              <a:t>Sprachen an der Realschule</a:t>
            </a:r>
          </a:p>
        </p:txBody>
      </p:sp>
      <p:sp>
        <p:nvSpPr>
          <p:cNvPr id="10244" name="Text Box 11"/>
          <p:cNvSpPr txBox="1">
            <a:spLocks noChangeArrowheads="1"/>
          </p:cNvSpPr>
          <p:nvPr/>
        </p:nvSpPr>
        <p:spPr bwMode="auto">
          <a:xfrm>
            <a:off x="5724525" y="2743200"/>
            <a:ext cx="3181350" cy="2831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r>
              <a:rPr lang="de-DE" altLang="de-DE" b="1" dirty="0">
                <a:cs typeface="Arial" pitchFamily="34" charset="0"/>
              </a:rPr>
              <a:t>Französisch (</a:t>
            </a:r>
            <a:r>
              <a:rPr lang="de-DE" altLang="de-DE" b="1" dirty="0" err="1">
                <a:cs typeface="Arial" pitchFamily="34" charset="0"/>
              </a:rPr>
              <a:t>Wpfg</a:t>
            </a:r>
            <a:r>
              <a:rPr lang="de-DE" altLang="de-DE" b="1" dirty="0">
                <a:cs typeface="Arial" pitchFamily="34" charset="0"/>
              </a:rPr>
              <a:t>. </a:t>
            </a:r>
            <a:r>
              <a:rPr lang="de-DE" altLang="de-DE" b="1" dirty="0" err="1">
                <a:cs typeface="Arial" pitchFamily="34" charset="0"/>
              </a:rPr>
              <a:t>IIIa</a:t>
            </a:r>
            <a:r>
              <a:rPr lang="de-DE" altLang="de-DE" b="1" dirty="0">
                <a:cs typeface="Arial" pitchFamily="34" charset="0"/>
              </a:rPr>
              <a:t>)</a:t>
            </a:r>
          </a:p>
          <a:p>
            <a:endParaRPr lang="de-DE" altLang="de-DE" sz="1000" b="1" dirty="0"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de-DE" altLang="de-DE" sz="1400" b="1" dirty="0">
                <a:cs typeface="Arial" pitchFamily="34" charset="0"/>
              </a:rPr>
              <a:t>Abschlussprüfung mit integrierter DELF-Prüfung (Niveau B1)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de-DE" altLang="de-DE" b="1" dirty="0">
                <a:cs typeface="Arial" pitchFamily="34" charset="0"/>
              </a:rPr>
              <a:t> </a:t>
            </a:r>
            <a:r>
              <a:rPr lang="de-DE" altLang="de-DE" sz="1600" b="1" dirty="0">
                <a:cs typeface="Arial" pitchFamily="34" charset="0"/>
              </a:rPr>
              <a:t>Sprechfertigkeitsprüfung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de-DE" altLang="de-DE" dirty="0">
                <a:cs typeface="Arial" pitchFamily="34" charset="0"/>
              </a:rPr>
              <a:t> </a:t>
            </a:r>
            <a:r>
              <a:rPr lang="de-DE" altLang="de-DE" sz="1600" b="1" dirty="0">
                <a:cs typeface="Arial" pitchFamily="34" charset="0"/>
              </a:rPr>
              <a:t>Hörverständnistest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de-DE" altLang="de-DE" dirty="0">
                <a:cs typeface="Arial" pitchFamily="34" charset="0"/>
              </a:rPr>
              <a:t> </a:t>
            </a:r>
            <a:r>
              <a:rPr lang="de-DE" altLang="de-DE" sz="1600" b="1" dirty="0">
                <a:cs typeface="Arial" pitchFamily="34" charset="0"/>
              </a:rPr>
              <a:t>Schriftliche Prüfung</a:t>
            </a:r>
          </a:p>
          <a:p>
            <a:pPr>
              <a:lnSpc>
                <a:spcPct val="150000"/>
              </a:lnSpc>
            </a:pPr>
            <a:endParaRPr lang="de-DE" altLang="de-DE" sz="1000" dirty="0">
              <a:solidFill>
                <a:schemeClr val="bg2"/>
              </a:solidFill>
              <a:latin typeface="Verdana" pitchFamily="34" charset="0"/>
            </a:endParaRPr>
          </a:p>
          <a:p>
            <a:endParaRPr lang="de-DE" altLang="de-DE" sz="1200" b="1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45" name="Picture 14" descr="Flagge_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3" y="1698625"/>
            <a:ext cx="1182687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5" descr="Flagge_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538" y="1698625"/>
            <a:ext cx="1136650" cy="709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22" descr="Wel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2708275"/>
            <a:ext cx="2016125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Grafik 9"/>
          <p:cNvPicPr/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850" y="247650"/>
            <a:ext cx="1835150" cy="54768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Grafik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271463"/>
            <a:ext cx="3419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umsplatzhalt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5B55CD0-FFB0-45F6-ABCA-FD845A5E967A}" type="datetime1">
              <a:rPr lang="de-DE" altLang="de-DE" smtClean="0"/>
              <a:t>27.11.2019</a:t>
            </a:fld>
            <a:endParaRPr lang="de-DE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E1709CE-E303-462D-90C3-E227A0A7591E}" type="slidenum">
              <a:rPr lang="de-DE" altLang="de-DE" smtClean="0"/>
              <a:pPr/>
              <a:t>3</a:t>
            </a:fld>
            <a:endParaRPr lang="de-DE" alt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0825" y="1187450"/>
            <a:ext cx="8686800" cy="50106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2400" dirty="0">
                <a:latin typeface="Alois Heavy" charset="0"/>
              </a:rPr>
              <a:t>Ignaz-</a:t>
            </a:r>
            <a:r>
              <a:rPr lang="de-DE" altLang="de-DE" sz="2400" dirty="0" err="1">
                <a:latin typeface="Alois Heavy" charset="0"/>
              </a:rPr>
              <a:t>Reder</a:t>
            </a:r>
            <a:r>
              <a:rPr lang="de-DE" altLang="de-DE" sz="2400" dirty="0">
                <a:latin typeface="Alois Heavy" charset="0"/>
              </a:rPr>
              <a:t>-Realschule Mellrichstadt</a:t>
            </a:r>
            <a:endParaRPr lang="de-DE" altLang="de-DE" sz="2400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de-DE" altLang="de-DE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de-DE" altLang="de-DE" b="1" u="sng" dirty="0" smtClean="0">
                <a:latin typeface="Times New Roman" pitchFamily="18" charset="0"/>
              </a:rPr>
              <a:t>Anmeldung </a:t>
            </a:r>
            <a:r>
              <a:rPr lang="de-DE" altLang="de-DE" b="1" u="sng" dirty="0">
                <a:latin typeface="Times New Roman" pitchFamily="18" charset="0"/>
              </a:rPr>
              <a:t>für die Wahlpflichtfächergruppe R6 </a:t>
            </a:r>
            <a:endParaRPr lang="de-DE" altLang="de-DE" b="1" dirty="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1000" dirty="0">
                <a:latin typeface="Times New Roman" pitchFamily="18" charset="0"/>
                <a:cs typeface="Times New Roman" pitchFamily="18" charset="0"/>
              </a:rPr>
              <a:t>  </a:t>
            </a:r>
          </a:p>
          <a:p>
            <a:pPr>
              <a:spcBef>
                <a:spcPct val="50000"/>
              </a:spcBef>
            </a:pPr>
            <a:r>
              <a:rPr lang="de-DE" altLang="de-DE" b="1" dirty="0">
                <a:latin typeface="Times New Roman" pitchFamily="18" charset="0"/>
              </a:rPr>
              <a:t>Mein Sohn / Meine Tochter </a:t>
            </a:r>
            <a:r>
              <a:rPr lang="de-DE" altLang="de-DE" b="1" dirty="0" smtClean="0">
                <a:latin typeface="Times New Roman" pitchFamily="18" charset="0"/>
              </a:rPr>
              <a:t>_____________________________, </a:t>
            </a:r>
            <a:r>
              <a:rPr lang="de-DE" altLang="de-DE" b="1" dirty="0">
                <a:latin typeface="Times New Roman" pitchFamily="18" charset="0"/>
              </a:rPr>
              <a:t>Klasse ______</a:t>
            </a:r>
          </a:p>
          <a:p>
            <a:pPr>
              <a:spcBef>
                <a:spcPct val="50000"/>
              </a:spcBef>
            </a:pPr>
            <a:r>
              <a:rPr lang="de-DE" altLang="de-DE" dirty="0">
                <a:latin typeface="Times New Roman" pitchFamily="18" charset="0"/>
                <a:cs typeface="Times New Roman" pitchFamily="18" charset="0"/>
              </a:rPr>
              <a:t> besucht ab der 7. Jahrgangsstufe (Schuljahr: </a:t>
            </a:r>
            <a:r>
              <a:rPr lang="de-DE" altLang="de-DE" dirty="0" smtClean="0">
                <a:latin typeface="Times New Roman" pitchFamily="18" charset="0"/>
                <a:cs typeface="Times New Roman" pitchFamily="18" charset="0"/>
              </a:rPr>
              <a:t>XY)</a:t>
            </a:r>
            <a:r>
              <a:rPr lang="de-DE" altLang="de-DE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de-DE" altLang="de-DE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1600" dirty="0">
                <a:latin typeface="Times New Roman" pitchFamily="18" charset="0"/>
                <a:cs typeface="Times New Roman" pitchFamily="18" charset="0"/>
              </a:rPr>
              <a:t>             die </a:t>
            </a:r>
            <a:r>
              <a:rPr lang="de-DE" altLang="de-DE" sz="1600" b="1" dirty="0">
                <a:latin typeface="Times New Roman" pitchFamily="18" charset="0"/>
                <a:cs typeface="Times New Roman" pitchFamily="18" charset="0"/>
              </a:rPr>
              <a:t>Wahlpflichtfächergruppe</a:t>
            </a:r>
            <a:r>
              <a:rPr lang="de-DE" altLang="de-DE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altLang="de-DE" sz="1600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de-DE" altLang="de-DE" sz="1600" dirty="0">
                <a:latin typeface="Times New Roman" pitchFamily="18" charset="0"/>
                <a:cs typeface="Times New Roman" pitchFamily="18" charset="0"/>
              </a:rPr>
              <a:t> (technisch-naturwissenschaftlicher Zweig</a:t>
            </a:r>
            <a:r>
              <a:rPr lang="de-DE" altLang="de-DE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e-DE" altLang="de-DE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de-DE" altLang="de-DE" sz="1600" dirty="0">
                <a:latin typeface="Times New Roman" pitchFamily="18" charset="0"/>
                <a:cs typeface="Times New Roman" pitchFamily="18" charset="0"/>
              </a:rPr>
              <a:t>             die </a:t>
            </a:r>
            <a:r>
              <a:rPr lang="de-DE" altLang="de-DE" sz="1600" b="1" dirty="0">
                <a:latin typeface="Times New Roman" pitchFamily="18" charset="0"/>
                <a:cs typeface="Times New Roman" pitchFamily="18" charset="0"/>
              </a:rPr>
              <a:t>Wahlpflichtfächergruppe</a:t>
            </a:r>
            <a:r>
              <a:rPr lang="de-DE" altLang="de-DE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altLang="de-DE" sz="1600" b="1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de-DE" altLang="de-DE" sz="1600" dirty="0">
                <a:latin typeface="Times New Roman" pitchFamily="18" charset="0"/>
                <a:cs typeface="Times New Roman" pitchFamily="18" charset="0"/>
              </a:rPr>
              <a:t> (kaufmännisch-wirtschaftswissenschaftlicher Zweig</a:t>
            </a:r>
            <a:r>
              <a:rPr lang="de-DE" altLang="de-DE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de-DE" altLang="de-DE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de-DE" altLang="de-DE" sz="1600" i="1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de-DE" altLang="de-DE" sz="1600" dirty="0">
                <a:latin typeface="Times New Roman" pitchFamily="18" charset="0"/>
                <a:cs typeface="Times New Roman" pitchFamily="18" charset="0"/>
              </a:rPr>
              <a:t>  die </a:t>
            </a:r>
            <a:r>
              <a:rPr lang="de-DE" altLang="de-DE" sz="1600" b="1" dirty="0">
                <a:latin typeface="Times New Roman" pitchFamily="18" charset="0"/>
                <a:cs typeface="Times New Roman" pitchFamily="18" charset="0"/>
              </a:rPr>
              <a:t>Wahlpflichtfächergruppe</a:t>
            </a:r>
            <a:r>
              <a:rPr lang="de-DE" altLang="de-DE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altLang="de-DE" sz="1600" b="1" dirty="0">
                <a:latin typeface="Times New Roman" pitchFamily="18" charset="0"/>
                <a:cs typeface="Times New Roman" pitchFamily="18" charset="0"/>
              </a:rPr>
              <a:t>III a</a:t>
            </a:r>
            <a:r>
              <a:rPr lang="de-DE" altLang="de-DE" sz="1600" dirty="0">
                <a:latin typeface="Times New Roman" pitchFamily="18" charset="0"/>
                <a:cs typeface="Times New Roman" pitchFamily="18" charset="0"/>
              </a:rPr>
              <a:t> (mit Französisch)</a:t>
            </a:r>
            <a:r>
              <a:rPr lang="de-DE" altLang="de-DE" dirty="0">
                <a:latin typeface="Times New Roman" pitchFamily="18" charset="0"/>
                <a:cs typeface="Times New Roman" pitchFamily="18" charset="0"/>
              </a:rPr>
              <a:t> </a:t>
            </a:r>
            <a:endParaRPr lang="de-DE" altLang="de-DE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DE" altLang="de-DE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DE" altLang="de-DE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de-DE" altLang="de-DE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de-DE" altLang="de-DE" sz="1400" dirty="0">
                <a:latin typeface="Times New Roman" pitchFamily="18" charset="0"/>
                <a:cs typeface="Times New Roman" pitchFamily="18" charset="0"/>
              </a:rPr>
              <a:t>Ort, 			            Datum               Unterschrift eines Erziehungsberechtigten</a:t>
            </a:r>
          </a:p>
          <a:p>
            <a:pPr>
              <a:spcBef>
                <a:spcPct val="50000"/>
              </a:spcBef>
            </a:pPr>
            <a:r>
              <a:rPr lang="de-DE" altLang="de-DE" sz="1600" dirty="0">
                <a:latin typeface="Times New Roman" pitchFamily="18" charset="0"/>
                <a:cs typeface="Times New Roman" pitchFamily="18" charset="0"/>
              </a:rPr>
              <a:t>Zutreffendes bitte ankreuzen und Elternbrief mit Anhang beachten!</a:t>
            </a:r>
          </a:p>
          <a:p>
            <a:pPr>
              <a:spcBef>
                <a:spcPct val="50000"/>
              </a:spcBef>
            </a:pPr>
            <a:endParaRPr lang="de-DE" altLang="de-DE" sz="1600" dirty="0">
              <a:latin typeface="Times New Roman" pitchFamily="18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41338" y="3151188"/>
            <a:ext cx="3048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541338" y="3448050"/>
            <a:ext cx="3048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de-DE" altLang="de-DE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>
            <a:off x="395288" y="4076700"/>
            <a:ext cx="7391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2" name="Line 15"/>
          <p:cNvSpPr>
            <a:spLocks noChangeShapeType="1"/>
          </p:cNvSpPr>
          <p:nvPr/>
        </p:nvSpPr>
        <p:spPr bwMode="auto">
          <a:xfrm>
            <a:off x="319088" y="5373688"/>
            <a:ext cx="7543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343" name="Rectangle 17"/>
          <p:cNvSpPr>
            <a:spLocks noChangeArrowheads="1"/>
          </p:cNvSpPr>
          <p:nvPr/>
        </p:nvSpPr>
        <p:spPr bwMode="auto">
          <a:xfrm>
            <a:off x="533400" y="3741738"/>
            <a:ext cx="3048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endParaRPr lang="de-DE" altLang="de-DE"/>
          </a:p>
        </p:txBody>
      </p:sp>
      <p:pic>
        <p:nvPicPr>
          <p:cNvPr id="10" name="Grafik 9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850" y="247650"/>
            <a:ext cx="1835150" cy="54768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1" name="Grafik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271463"/>
            <a:ext cx="3419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AFFE9-6486-4A94-B699-D1276406ECE5}" type="datetime1">
              <a:rPr lang="de-DE" altLang="de-DE" smtClean="0"/>
              <a:t>27.11.2019</a:t>
            </a:fld>
            <a:endParaRPr lang="de-DE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88E4-5D4E-43F8-AC09-60A47113ABFF}" type="slidenum">
              <a:rPr lang="de-DE" altLang="de-DE" smtClean="0"/>
              <a:pPr/>
              <a:t>4</a:t>
            </a:fld>
            <a:endParaRPr lang="de-DE" altLang="de-DE" dirty="0"/>
          </a:p>
        </p:txBody>
      </p:sp>
      <p:sp>
        <p:nvSpPr>
          <p:cNvPr id="4" name="Textfeld 3"/>
          <p:cNvSpPr txBox="1"/>
          <p:nvPr/>
        </p:nvSpPr>
        <p:spPr>
          <a:xfrm rot="20333282">
            <a:off x="165906" y="1155941"/>
            <a:ext cx="1728192" cy="646331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Beispiel einer Anmeldung</a:t>
            </a:r>
            <a:endParaRPr lang="de-DE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 animBg="1"/>
      <p:bldP spid="14340" grpId="0" animBg="1"/>
      <p:bldP spid="1434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 flipV="1">
            <a:off x="4876800" y="2895600"/>
            <a:ext cx="3124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2400">
              <a:latin typeface="Times New Roman" pitchFamily="18" charset="0"/>
            </a:endParaRP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563888" y="908720"/>
            <a:ext cx="1728192" cy="1008112"/>
          </a:xfrm>
        </p:spPr>
        <p:txBody>
          <a:bodyPr rtlCol="0"/>
          <a:lstStyle/>
          <a:p>
            <a:pPr marL="0" indent="0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de-DE" dirty="0"/>
              <a:t>Fazit</a:t>
            </a:r>
          </a:p>
        </p:txBody>
      </p:sp>
      <p:sp>
        <p:nvSpPr>
          <p:cNvPr id="140292" name="Text Box 4"/>
          <p:cNvSpPr txBox="1">
            <a:spLocks noChangeArrowheads="1"/>
          </p:cNvSpPr>
          <p:nvPr/>
        </p:nvSpPr>
        <p:spPr bwMode="auto">
          <a:xfrm>
            <a:off x="1295400" y="4648200"/>
            <a:ext cx="61722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7200" b="1">
              <a:solidFill>
                <a:srgbClr val="FFCC00"/>
              </a:solidFill>
              <a:cs typeface="Arial" pitchFamily="34" charset="0"/>
            </a:endParaRPr>
          </a:p>
        </p:txBody>
      </p:sp>
      <p:sp>
        <p:nvSpPr>
          <p:cNvPr id="140293" name="Text Box 5"/>
          <p:cNvSpPr txBox="1">
            <a:spLocks noChangeArrowheads="1"/>
          </p:cNvSpPr>
          <p:nvPr/>
        </p:nvSpPr>
        <p:spPr bwMode="auto">
          <a:xfrm>
            <a:off x="704850" y="2374900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2400" b="1" dirty="0">
                <a:solidFill>
                  <a:srgbClr val="FF3300"/>
                </a:solidFill>
                <a:latin typeface="Times New Roman" pitchFamily="18" charset="0"/>
              </a:rPr>
              <a:t>1.	Wahlpflichtfächer vertiefen bestimmte Sachgebiete.</a:t>
            </a:r>
            <a:endParaRPr lang="de-DE" altLang="de-DE" sz="2400" b="1" dirty="0">
              <a:latin typeface="Times New Roman" pitchFamily="18" charset="0"/>
            </a:endParaRPr>
          </a:p>
        </p:txBody>
      </p:sp>
      <p:sp>
        <p:nvSpPr>
          <p:cNvPr id="140294" name="Text Box 6"/>
          <p:cNvSpPr txBox="1">
            <a:spLocks noChangeArrowheads="1"/>
          </p:cNvSpPr>
          <p:nvPr/>
        </p:nvSpPr>
        <p:spPr bwMode="auto">
          <a:xfrm>
            <a:off x="704850" y="3213100"/>
            <a:ext cx="838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2400" b="1" dirty="0">
                <a:solidFill>
                  <a:srgbClr val="FF3300"/>
                </a:solidFill>
                <a:latin typeface="Times New Roman" pitchFamily="18" charset="0"/>
              </a:rPr>
              <a:t>2.</a:t>
            </a:r>
            <a:r>
              <a:rPr lang="de-DE" altLang="de-DE" sz="2400" b="1" dirty="0">
                <a:latin typeface="Times New Roman" pitchFamily="18" charset="0"/>
              </a:rPr>
              <a:t>   </a:t>
            </a:r>
            <a:r>
              <a:rPr lang="de-DE" altLang="de-DE" sz="2400" b="1" dirty="0">
                <a:solidFill>
                  <a:srgbClr val="FF3300"/>
                </a:solidFill>
                <a:latin typeface="Times New Roman" pitchFamily="18" charset="0"/>
              </a:rPr>
              <a:t>Wahlpflichtfächer </a:t>
            </a:r>
            <a:r>
              <a:rPr lang="de-DE" altLang="de-DE" sz="2400" b="1" u="sng" dirty="0">
                <a:solidFill>
                  <a:srgbClr val="FF3300"/>
                </a:solidFill>
                <a:latin typeface="Times New Roman" pitchFamily="18" charset="0"/>
              </a:rPr>
              <a:t>können</a:t>
            </a:r>
            <a:r>
              <a:rPr lang="de-DE" altLang="de-DE" sz="2400" b="1" dirty="0">
                <a:solidFill>
                  <a:srgbClr val="FF3300"/>
                </a:solidFill>
                <a:latin typeface="Times New Roman" pitchFamily="18" charset="0"/>
              </a:rPr>
              <a:t> berufliche Orientierung sein.</a:t>
            </a:r>
            <a:endParaRPr lang="de-DE" altLang="de-DE" sz="2400" b="1" dirty="0">
              <a:latin typeface="Times New Roman" pitchFamily="18" charset="0"/>
            </a:endParaRPr>
          </a:p>
        </p:txBody>
      </p:sp>
      <p:sp>
        <p:nvSpPr>
          <p:cNvPr id="140295" name="Text Box 7"/>
          <p:cNvSpPr txBox="1">
            <a:spLocks noChangeArrowheads="1"/>
          </p:cNvSpPr>
          <p:nvPr/>
        </p:nvSpPr>
        <p:spPr bwMode="auto">
          <a:xfrm>
            <a:off x="704850" y="3787775"/>
            <a:ext cx="8382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 startAt="3"/>
            </a:pPr>
            <a:r>
              <a:rPr lang="de-DE" altLang="de-DE" sz="2400" b="1" dirty="0">
                <a:solidFill>
                  <a:srgbClr val="FF3300"/>
                </a:solidFill>
                <a:latin typeface="Times New Roman" pitchFamily="18" charset="0"/>
              </a:rPr>
              <a:t>Jetzige Wahl beeinflusst spätere Berufsentscheidung </a:t>
            </a:r>
            <a:r>
              <a:rPr lang="de-DE" altLang="de-DE" sz="2400" b="1" u="sng" dirty="0">
                <a:solidFill>
                  <a:srgbClr val="FF3300"/>
                </a:solidFill>
                <a:latin typeface="Times New Roman" pitchFamily="18" charset="0"/>
              </a:rPr>
              <a:t>nur bedingt.</a:t>
            </a:r>
          </a:p>
        </p:txBody>
      </p:sp>
      <p:sp>
        <p:nvSpPr>
          <p:cNvPr id="140296" name="Text Box 8"/>
          <p:cNvSpPr txBox="1">
            <a:spLocks noChangeArrowheads="1"/>
          </p:cNvSpPr>
          <p:nvPr/>
        </p:nvSpPr>
        <p:spPr bwMode="auto">
          <a:xfrm>
            <a:off x="704850" y="4830763"/>
            <a:ext cx="8153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2400" b="1" dirty="0">
                <a:solidFill>
                  <a:srgbClr val="FF3300"/>
                </a:solidFill>
                <a:latin typeface="Times New Roman" pitchFamily="18" charset="0"/>
              </a:rPr>
              <a:t>4.   Noten und jetzige Berufswünsche sollen bei der Wahl </a:t>
            </a:r>
            <a:r>
              <a:rPr lang="de-DE" altLang="de-DE" sz="2400" b="1" u="sng" dirty="0">
                <a:solidFill>
                  <a:srgbClr val="FF3300"/>
                </a:solidFill>
                <a:latin typeface="Times New Roman" pitchFamily="18" charset="0"/>
              </a:rPr>
              <a:t>nicht</a:t>
            </a:r>
            <a:r>
              <a:rPr lang="de-DE" altLang="de-DE" sz="2400" b="1" dirty="0">
                <a:solidFill>
                  <a:srgbClr val="FF3300"/>
                </a:solidFill>
                <a:latin typeface="Times New Roman" pitchFamily="18" charset="0"/>
              </a:rPr>
              <a:t> ausschließlich ausschlaggebend sein.</a:t>
            </a:r>
            <a:endParaRPr lang="de-DE" altLang="de-DE" sz="2400" dirty="0">
              <a:latin typeface="Times New Roman" pitchFamily="18" charset="0"/>
            </a:endParaRPr>
          </a:p>
        </p:txBody>
      </p:sp>
      <p:pic>
        <p:nvPicPr>
          <p:cNvPr id="11" name="Grafik 10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3850" y="247650"/>
            <a:ext cx="1835150" cy="547688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pic>
        <p:nvPicPr>
          <p:cNvPr id="12" name="Grafik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271463"/>
            <a:ext cx="34194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86DDF-4A1E-48FF-BDCE-67492A3391F2}" type="datetime1">
              <a:rPr lang="de-DE" altLang="de-DE" smtClean="0"/>
              <a:t>27.11.2019</a:t>
            </a:fld>
            <a:endParaRPr lang="de-DE" alt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688E4-5D4E-43F8-AC09-60A47113ABFF}" type="slidenum">
              <a:rPr lang="de-DE" altLang="de-DE" smtClean="0"/>
              <a:pPr/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5662034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0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0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0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0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0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/>
      <p:bldP spid="140293" grpId="0"/>
      <p:bldP spid="140294" grpId="0"/>
      <p:bldP spid="140296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Pages>15</Pages>
  <Words>193</Words>
  <Application>Microsoft Office PowerPoint</Application>
  <PresentationFormat>Bildschirmpräsentation (4:3)</PresentationFormat>
  <Paragraphs>86</Paragraphs>
  <Slides>5</Slides>
  <Notes>2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5" baseType="lpstr">
      <vt:lpstr>Alois Heavy</vt:lpstr>
      <vt:lpstr>Arial</vt:lpstr>
      <vt:lpstr>Georgia</vt:lpstr>
      <vt:lpstr>Symbol</vt:lpstr>
      <vt:lpstr>Tahoma</vt:lpstr>
      <vt:lpstr>Times New Roman</vt:lpstr>
      <vt:lpstr>Trebuchet MS</vt:lpstr>
      <vt:lpstr>Verdana</vt:lpstr>
      <vt:lpstr>Slipstream</vt:lpstr>
      <vt:lpstr>Arbeitsblatt</vt:lpstr>
      <vt:lpstr>PowerPoint-Präsentation</vt:lpstr>
      <vt:lpstr>PowerPoint-Präsentation</vt:lpstr>
      <vt:lpstr>PowerPoint-Präsentation</vt:lpstr>
      <vt:lpstr>PowerPoint-Präsentation</vt:lpstr>
      <vt:lpstr>Fazit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Elternabend für die 7.Klassen</dc:title>
  <dc:creator>Ulrich Kluge</dc:creator>
  <cp:lastModifiedBy>Richling, Michael</cp:lastModifiedBy>
  <cp:revision>431</cp:revision>
  <cp:lastPrinted>2016-03-28T11:43:02Z</cp:lastPrinted>
  <dcterms:created xsi:type="dcterms:W3CDTF">1995-10-04T22:02:08Z</dcterms:created>
  <dcterms:modified xsi:type="dcterms:W3CDTF">2019-11-27T07:34:12Z</dcterms:modified>
</cp:coreProperties>
</file>